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6" r:id="rId3"/>
    <p:sldId id="261" r:id="rId4"/>
    <p:sldId id="260" r:id="rId5"/>
    <p:sldId id="262" r:id="rId7"/>
    <p:sldId id="259" r:id="rId8"/>
    <p:sldId id="258" r:id="rId9"/>
    <p:sldId id="257" r:id="rId10"/>
    <p:sldId id="263" r:id="rId11"/>
    <p:sldId id="26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mp4"/><Relationship Id="rId1"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LOW LEVEL DOCUMENT</a:t>
            </a:r>
            <a:endParaRPr lang="en-US" b="1" dirty="0"/>
          </a:p>
        </p:txBody>
      </p:sp>
      <p:sp>
        <p:nvSpPr>
          <p:cNvPr id="3" name="Subtitle 2"/>
          <p:cNvSpPr>
            <a:spLocks noGrp="1"/>
          </p:cNvSpPr>
          <p:nvPr>
            <p:ph type="subTitle" idx="1"/>
          </p:nvPr>
        </p:nvSpPr>
        <p:spPr/>
        <p:txBody>
          <a:bodyPr/>
          <a:lstStyle/>
          <a:p>
            <a:r>
              <a:rPr lang="en-US" sz="3600" b="1"/>
              <a:t>AIR QUALITY INDEX</a:t>
            </a:r>
            <a:endParaRPr lang="en-US" sz="36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6502380" y="278765"/>
            <a:ext cx="10515600" cy="1325563"/>
          </a:xfrm>
        </p:spPr>
        <p:txBody>
          <a:bodyPr/>
          <a:p>
            <a:endParaRPr lang="en-US"/>
          </a:p>
        </p:txBody>
      </p:sp>
      <p:sp>
        <p:nvSpPr>
          <p:cNvPr id="3" name="Content Placeholder 2"/>
          <p:cNvSpPr>
            <a:spLocks noGrp="1"/>
          </p:cNvSpPr>
          <p:nvPr>
            <p:ph idx="1"/>
          </p:nvPr>
        </p:nvSpPr>
        <p:spPr>
          <a:xfrm>
            <a:off x="676275" y="278765"/>
            <a:ext cx="10515600" cy="4351338"/>
          </a:xfrm>
        </p:spPr>
        <p:txBody>
          <a:bodyPr>
            <a:normAutofit fontScale="25000"/>
          </a:bodyPr>
          <a:p>
            <a:r>
              <a:rPr lang="en-US" sz="7200" b="1">
                <a:sym typeface="+mn-ea"/>
              </a:rPr>
              <a:t>Input Data and Parameters:</a:t>
            </a:r>
            <a:endParaRPr lang="en-US" sz="7200" b="1"/>
          </a:p>
          <a:p>
            <a:endParaRPr lang="en-US" sz="7200"/>
          </a:p>
          <a:p>
            <a:r>
              <a:rPr lang="en-US" sz="7200">
                <a:sym typeface="+mn-ea"/>
              </a:rPr>
              <a:t>This section represents the input data and parameters required for the air quality prediction model.</a:t>
            </a:r>
            <a:endParaRPr lang="en-US" sz="7200"/>
          </a:p>
          <a:p>
            <a:r>
              <a:rPr lang="en-US" sz="7200">
                <a:sym typeface="+mn-ea"/>
              </a:rPr>
              <a:t>It includes various data sources and parameters like air quality data source, weather forecast data source, historical AQI data source, machine learning algorithm, feature extraction, data preprocessing, model training, and performance evaluation metrics.</a:t>
            </a:r>
            <a:endParaRPr lang="en-US" sz="7200"/>
          </a:p>
          <a:p>
            <a:r>
              <a:rPr lang="en-US" sz="7200" b="1">
                <a:sym typeface="+mn-ea"/>
              </a:rPr>
              <a:t>Air Quality Data Source:</a:t>
            </a:r>
            <a:endParaRPr lang="en-US" sz="7200" b="1"/>
          </a:p>
          <a:p>
            <a:endParaRPr lang="en-US" sz="7200"/>
          </a:p>
          <a:p>
            <a:r>
              <a:rPr lang="en-US" sz="7200">
                <a:sym typeface="+mn-ea"/>
              </a:rPr>
              <a:t>This component represents the source of air quality data used for the prediction.</a:t>
            </a:r>
            <a:endParaRPr lang="en-US" sz="7200"/>
          </a:p>
          <a:p>
            <a:r>
              <a:rPr lang="en-US" sz="7200">
                <a:sym typeface="+mn-ea"/>
              </a:rPr>
              <a:t>It could be a dataset containing information about pollutants like Sulphur Dioxide (SO2), Carbon Monoxide (CO2), Nitrogen Dioxide (NO2), and Particulate Matter (PM2.5, PM10).</a:t>
            </a:r>
            <a:endParaRPr lang="en-US" sz="7200"/>
          </a:p>
          <a:p>
            <a:r>
              <a:rPr lang="en-US" sz="7200">
                <a:sym typeface="+mn-ea"/>
              </a:rPr>
              <a:t>The data source provides the necessary information for training and evaluating the prediction models.</a:t>
            </a:r>
            <a:endParaRPr lang="en-US" sz="7200"/>
          </a:p>
          <a:p>
            <a:r>
              <a:rPr lang="en-US" sz="7200" b="1">
                <a:sym typeface="+mn-ea"/>
              </a:rPr>
              <a:t>Weather Forecast Data Source:</a:t>
            </a:r>
            <a:endParaRPr lang="en-US" sz="7200" b="1"/>
          </a:p>
          <a:p>
            <a:endParaRPr lang="en-US" sz="7200"/>
          </a:p>
          <a:p>
            <a:r>
              <a:rPr lang="en-US" sz="7200">
                <a:sym typeface="+mn-ea"/>
              </a:rPr>
              <a:t>This component represents the source of weather forecast data used in conjunction with the air quality data.</a:t>
            </a:r>
            <a:endParaRPr lang="en-US" sz="7200"/>
          </a:p>
          <a:p>
            <a:r>
              <a:rPr lang="en-US" sz="7200">
                <a:sym typeface="+mn-ea"/>
              </a:rPr>
              <a:t>It provides information about weather conditions like temperature, humidity, wind speed, etc., which can have an impact on air quality.</a:t>
            </a:r>
            <a:endParaRPr lang="en-US" sz="7200"/>
          </a:p>
          <a:p>
            <a:r>
              <a:rPr lang="en-US" sz="7200">
                <a:sym typeface="+mn-ea"/>
              </a:rPr>
              <a:t>Integrating weather forecast data enhances the accuracy of the air quality prediction model.</a:t>
            </a:r>
            <a:endParaRPr lang="en-US" sz="7200"/>
          </a:p>
          <a:p>
            <a:endParaRPr lang="en-US" sz="72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3118465" y="-1018540"/>
            <a:ext cx="1613535" cy="614680"/>
          </a:xfrm>
        </p:spPr>
        <p:txBody>
          <a:bodyPr>
            <a:normAutofit fontScale="90000"/>
          </a:bodyPr>
          <a:p>
            <a:endParaRPr lang="en-US"/>
          </a:p>
        </p:txBody>
      </p:sp>
      <p:sp>
        <p:nvSpPr>
          <p:cNvPr id="3" name="Content Placeholder 2"/>
          <p:cNvSpPr>
            <a:spLocks noGrp="1"/>
          </p:cNvSpPr>
          <p:nvPr>
            <p:ph idx="1"/>
          </p:nvPr>
        </p:nvSpPr>
        <p:spPr>
          <a:xfrm>
            <a:off x="736600" y="149225"/>
            <a:ext cx="10515600" cy="4351338"/>
          </a:xfrm>
        </p:spPr>
        <p:txBody>
          <a:bodyPr>
            <a:noAutofit/>
          </a:bodyPr>
          <a:p>
            <a:r>
              <a:rPr lang="en-US" sz="1700" b="1">
                <a:sym typeface="+mn-ea"/>
              </a:rPr>
              <a:t>Historical AQI Data Source:</a:t>
            </a:r>
            <a:endParaRPr lang="en-US" sz="1700" b="1"/>
          </a:p>
          <a:p>
            <a:endParaRPr lang="en-US" sz="1700"/>
          </a:p>
          <a:p>
            <a:r>
              <a:rPr lang="en-US" sz="1700">
                <a:sym typeface="+mn-ea"/>
              </a:rPr>
              <a:t>This component represents the historical Air Quality Index (AQI) data source.</a:t>
            </a:r>
            <a:endParaRPr lang="en-US" sz="1700"/>
          </a:p>
          <a:p>
            <a:r>
              <a:rPr lang="en-US" sz="1700">
                <a:sym typeface="+mn-ea"/>
              </a:rPr>
              <a:t>It contains past AQI values for different locations in India, which can be used for model training and evaluation purposes.</a:t>
            </a:r>
            <a:endParaRPr lang="en-US" sz="1700"/>
          </a:p>
          <a:p>
            <a:r>
              <a:rPr lang="en-US" sz="1700">
                <a:sym typeface="+mn-ea"/>
              </a:rPr>
              <a:t>Historical data helps in understanding patterns, trends, and seasonality in air quality, enabling better prediction accuracy.</a:t>
            </a:r>
            <a:endParaRPr lang="en-US" sz="1700"/>
          </a:p>
          <a:p>
            <a:r>
              <a:rPr lang="en-US" sz="1700" b="1">
                <a:sym typeface="+mn-ea"/>
              </a:rPr>
              <a:t>Machine Learning Algorithm:</a:t>
            </a:r>
            <a:endParaRPr lang="en-US" sz="1700" b="1"/>
          </a:p>
          <a:p>
            <a:r>
              <a:rPr lang="en-US" sz="1700">
                <a:sym typeface="+mn-ea"/>
              </a:rPr>
              <a:t>This section represents the</a:t>
            </a:r>
            <a:endParaRPr lang="en-US" sz="1700">
              <a:sym typeface="+mn-ea"/>
            </a:endParaRPr>
          </a:p>
          <a:p>
            <a:r>
              <a:rPr lang="en-US" sz="1700">
                <a:sym typeface="+mn-ea"/>
              </a:rPr>
              <a:t>This section represents the machine learning algorithm used for the air quality prediction model.</a:t>
            </a:r>
            <a:endParaRPr lang="en-US" sz="1700"/>
          </a:p>
          <a:p>
            <a:r>
              <a:rPr lang="en-US" sz="1700">
                <a:sym typeface="+mn-ea"/>
              </a:rPr>
              <a:t>It could be regression techniques like Linear Regression (LR), Decision Tree Regressor (DTR), Random Forest (RF), or classification techniques like Logistic Regression (LR), Decision Tree (DT), Random Forest (RF), .</a:t>
            </a:r>
            <a:endParaRPr lang="en-US" sz="1700"/>
          </a:p>
          <a:p>
            <a:r>
              <a:rPr lang="en-US" sz="1700">
                <a:sym typeface="+mn-ea"/>
              </a:rPr>
              <a:t>Different algorithms are employed to achieve the best prediction accuracy for AQI scores and classification.</a:t>
            </a:r>
            <a:endParaRPr lang="en-US" sz="1700"/>
          </a:p>
          <a:p>
            <a:r>
              <a:rPr lang="en-US" sz="1700" b="1">
                <a:sym typeface="+mn-ea"/>
              </a:rPr>
              <a:t>Feature Extraction:</a:t>
            </a:r>
            <a:endParaRPr lang="en-US" sz="1700" b="1"/>
          </a:p>
          <a:p>
            <a:endParaRPr lang="en-US" sz="1700"/>
          </a:p>
          <a:p>
            <a:r>
              <a:rPr lang="en-US" sz="1700">
                <a:sym typeface="+mn-ea"/>
              </a:rPr>
              <a:t>Feature extraction is the process of selecting and transforming relevant features from the input data.</a:t>
            </a:r>
            <a:endParaRPr lang="en-US" sz="1700"/>
          </a:p>
          <a:p>
            <a:r>
              <a:rPr lang="en-US" sz="1700">
                <a:sym typeface="+mn-ea"/>
              </a:rPr>
              <a:t>It helps in identifying the most significant factors affecting air quality and capturing their impact on the prediction models.</a:t>
            </a:r>
            <a:endParaRPr lang="en-US" sz="1700"/>
          </a:p>
          <a:p>
            <a:r>
              <a:rPr lang="en-US" sz="1700">
                <a:sym typeface="+mn-ea"/>
              </a:rPr>
              <a:t>Feature extraction techniques like Principal Component Analysis (PCA) or domain-specific knowledge can be used.</a:t>
            </a:r>
            <a:endParaRPr lang="en-US" sz="1700"/>
          </a:p>
          <a:p>
            <a:endParaRPr lang="en-US" sz="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990600" y="-3013075"/>
            <a:ext cx="10515600" cy="1325563"/>
          </a:xfrm>
        </p:spPr>
        <p:txBody>
          <a:bodyPr/>
          <a:p>
            <a:endParaRPr lang="en-US"/>
          </a:p>
        </p:txBody>
      </p:sp>
      <p:sp>
        <p:nvSpPr>
          <p:cNvPr id="3" name="Content Placeholder 2"/>
          <p:cNvSpPr>
            <a:spLocks noGrp="1"/>
          </p:cNvSpPr>
          <p:nvPr>
            <p:ph idx="1"/>
          </p:nvPr>
        </p:nvSpPr>
        <p:spPr>
          <a:xfrm>
            <a:off x="534670" y="111125"/>
            <a:ext cx="10971530" cy="5875655"/>
          </a:xfrm>
        </p:spPr>
        <p:txBody>
          <a:bodyPr>
            <a:noAutofit/>
          </a:bodyPr>
          <a:p>
            <a:r>
              <a:rPr lang="en-US" sz="1500" b="1">
                <a:sym typeface="+mn-ea"/>
              </a:rPr>
              <a:t>Data Preprocessing:</a:t>
            </a:r>
            <a:endParaRPr lang="en-US" sz="1500" b="1"/>
          </a:p>
          <a:p>
            <a:endParaRPr lang="en-US" sz="1500"/>
          </a:p>
          <a:p>
            <a:r>
              <a:rPr lang="en-US" sz="1500">
                <a:sym typeface="+mn-ea"/>
              </a:rPr>
              <a:t>Data preprocessing involves cleaning, transforming, and normalizing the input data to ensure its suitability for model training.</a:t>
            </a:r>
            <a:endParaRPr lang="en-US" sz="1500"/>
          </a:p>
          <a:p>
            <a:r>
              <a:rPr lang="en-US" sz="1500">
                <a:sym typeface="+mn-ea"/>
              </a:rPr>
              <a:t>It includes tasks like handling missing values, removing outliers, scaling features, and encoding categorical variables.</a:t>
            </a:r>
            <a:endParaRPr lang="en-US" sz="1500"/>
          </a:p>
          <a:p>
            <a:r>
              <a:rPr lang="en-US" sz="1500">
                <a:sym typeface="+mn-ea"/>
              </a:rPr>
              <a:t>Proper data preprocessing enhances the performance and robustness of the prediction models.</a:t>
            </a:r>
            <a:endParaRPr lang="en-US" sz="1500"/>
          </a:p>
          <a:p>
            <a:r>
              <a:rPr lang="en-US" sz="1500" b="1">
                <a:sym typeface="+mn-ea"/>
              </a:rPr>
              <a:t>Model Training:</a:t>
            </a:r>
            <a:endParaRPr lang="en-US" sz="1500" b="1"/>
          </a:p>
          <a:p>
            <a:endParaRPr lang="en-US" sz="1500"/>
          </a:p>
          <a:p>
            <a:r>
              <a:rPr lang="en-US" sz="1500">
                <a:sym typeface="+mn-ea"/>
              </a:rPr>
              <a:t>This component represents the process of training the regression and classification models using the prepared data.</a:t>
            </a:r>
            <a:endParaRPr lang="en-US" sz="1500"/>
          </a:p>
          <a:p>
            <a:r>
              <a:rPr lang="en-US" sz="1500">
                <a:sym typeface="+mn-ea"/>
              </a:rPr>
              <a:t>Model training involves splitting the dataset into training and validation sets, applying the chosen machine learning algorithms, and optimizing model parameters.</a:t>
            </a:r>
            <a:endParaRPr lang="en-US" sz="1500"/>
          </a:p>
          <a:p>
            <a:r>
              <a:rPr lang="en-US" sz="1500">
                <a:sym typeface="+mn-ea"/>
              </a:rPr>
              <a:t>The trained models capture the relationships between the input features and the target variables (AQI scores and classification labels).</a:t>
            </a:r>
            <a:endParaRPr lang="en-US" sz="1500"/>
          </a:p>
          <a:p>
            <a:r>
              <a:rPr lang="en-US" sz="1500" b="1">
                <a:sym typeface="+mn-ea"/>
              </a:rPr>
              <a:t>Performance Evaluation Metrics:</a:t>
            </a:r>
            <a:endParaRPr lang="en-US" sz="1500" b="1"/>
          </a:p>
          <a:p>
            <a:endParaRPr lang="en-US" sz="1500"/>
          </a:p>
          <a:p>
            <a:r>
              <a:rPr lang="en-US" sz="1500">
                <a:sym typeface="+mn-ea"/>
              </a:rPr>
              <a:t>Performance evaluation metrics assess the accuracy and effectiveness of the prediction models.</a:t>
            </a:r>
            <a:endParaRPr lang="en-US" sz="1500"/>
          </a:p>
          <a:p>
            <a:r>
              <a:rPr lang="en-US" sz="1500">
                <a:sym typeface="+mn-ea"/>
              </a:rPr>
              <a:t>Common metrics include Mean Squared Error (MSE), Root Mean Squared Error (RMSE), Mean Absolute Error (MAE), and Kappa Score.</a:t>
            </a:r>
            <a:endParaRPr lang="en-US" sz="1500"/>
          </a:p>
          <a:p>
            <a:r>
              <a:rPr lang="en-US" sz="1500" b="1">
                <a:sym typeface="+mn-ea"/>
              </a:rPr>
              <a:t>Regression Model and Classification Model:</a:t>
            </a:r>
            <a:endParaRPr lang="en-US" sz="1500" b="1"/>
          </a:p>
          <a:p>
            <a:endParaRPr lang="en-US" sz="1500"/>
          </a:p>
          <a:p>
            <a:r>
              <a:rPr lang="en-US" sz="1500">
                <a:sym typeface="+mn-ea"/>
              </a:rPr>
              <a:t>This section represents the regression model and classification model used for air quality prediction.</a:t>
            </a:r>
            <a:endParaRPr lang="en-US" sz="1500"/>
          </a:p>
          <a:p>
            <a:r>
              <a:rPr lang="en-US" sz="1500">
                <a:sym typeface="+mn-ea"/>
              </a:rPr>
              <a:t>The regression model predicts the AQI score based on the input features, while the classification model classifies the air quality based on predefined categories.</a:t>
            </a:r>
            <a:endParaRPr lang="en-US" sz="1500"/>
          </a:p>
          <a:p>
            <a:r>
              <a:rPr lang="en-US" sz="1500">
                <a:sym typeface="+mn-ea"/>
              </a:rPr>
              <a:t>Different algorithms and techniques are employed for regression and classification tasks.</a:t>
            </a:r>
            <a:endParaRPr lang="en-US" sz="1500"/>
          </a:p>
          <a:p>
            <a:endParaRPr lang="en-US" sz="5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930400" y="-4791075"/>
            <a:ext cx="10515600" cy="1325563"/>
          </a:xfrm>
        </p:spPr>
        <p:txBody>
          <a:bodyPr/>
          <a:p>
            <a:endParaRPr lang="en-US"/>
          </a:p>
        </p:txBody>
      </p:sp>
      <p:sp>
        <p:nvSpPr>
          <p:cNvPr id="3" name="Content Placeholder 2"/>
          <p:cNvSpPr>
            <a:spLocks noGrp="1"/>
          </p:cNvSpPr>
          <p:nvPr>
            <p:ph idx="1"/>
          </p:nvPr>
        </p:nvSpPr>
        <p:spPr>
          <a:xfrm>
            <a:off x="838200" y="1597025"/>
            <a:ext cx="10515600" cy="4351338"/>
          </a:xfrm>
        </p:spPr>
        <p:txBody>
          <a:bodyPr>
            <a:normAutofit/>
          </a:bodyPr>
          <a:p>
            <a:endParaRPr lang="en-US"/>
          </a:p>
          <a:p>
            <a:endParaRPr lang="en-US"/>
          </a:p>
        </p:txBody>
      </p:sp>
      <p:sp>
        <p:nvSpPr>
          <p:cNvPr id="5" name="Text Box 4"/>
          <p:cNvSpPr txBox="1"/>
          <p:nvPr/>
        </p:nvSpPr>
        <p:spPr>
          <a:xfrm>
            <a:off x="757555" y="215900"/>
            <a:ext cx="10676890" cy="6739255"/>
          </a:xfrm>
          <a:prstGeom prst="rect">
            <a:avLst/>
          </a:prstGeom>
          <a:noFill/>
        </p:spPr>
        <p:txBody>
          <a:bodyPr wrap="square" rtlCol="0">
            <a:spAutoFit/>
          </a:bodyPr>
          <a:p>
            <a:pPr algn="l"/>
            <a:r>
              <a:rPr lang="en-US" b="1">
                <a:sym typeface="+mn-ea"/>
              </a:rPr>
              <a:t>Merging and Prediction:</a:t>
            </a:r>
            <a:endParaRPr lang="en-US" b="1"/>
          </a:p>
          <a:p>
            <a:pPr algn="l"/>
            <a:endParaRPr lang="en-US"/>
          </a:p>
          <a:p>
            <a:pPr algn="l"/>
            <a:r>
              <a:rPr lang="en-US">
                <a:sym typeface="+mn-ea"/>
              </a:rPr>
              <a:t>This component involves merging the outputs of the regression and classification models to generate the final air quality prediction.</a:t>
            </a:r>
            <a:endParaRPr lang="en-US"/>
          </a:p>
          <a:p>
            <a:pPr algn="l"/>
            <a:r>
              <a:rPr lang="en-US">
                <a:sym typeface="+mn-ea"/>
              </a:rPr>
              <a:t>The models' predictions are combined based on certain rules or thresholds to provide a comprehensive assessment of air quality.</a:t>
            </a:r>
            <a:endParaRPr lang="en-US"/>
          </a:p>
          <a:p>
            <a:pPr algn="l"/>
            <a:r>
              <a:rPr lang="en-US" b="1">
                <a:sym typeface="+mn-ea"/>
              </a:rPr>
              <a:t>Performance Evaluation:</a:t>
            </a:r>
            <a:endParaRPr lang="en-US" b="1"/>
          </a:p>
          <a:p>
            <a:pPr algn="l"/>
            <a:endParaRPr lang="en-US"/>
          </a:p>
          <a:p>
            <a:pPr algn="l"/>
            <a:r>
              <a:rPr lang="en-US">
                <a:sym typeface="+mn-ea"/>
              </a:rPr>
              <a:t>Performance evaluation assesses the accuracy of the prediction models and the overall system.</a:t>
            </a:r>
            <a:endParaRPr lang="en-US"/>
          </a:p>
          <a:p>
            <a:pPr algn="l"/>
            <a:r>
              <a:rPr lang="en-US">
                <a:sym typeface="+mn-ea"/>
              </a:rPr>
              <a:t>It includes evaluating the model's performance on unseen data, calculating error rates using the chosen evaluation metrics, and comparing the results with predefined thresholds or benchmarks.</a:t>
            </a:r>
            <a:endParaRPr lang="en-US"/>
          </a:p>
          <a:p>
            <a:pPr algn="l"/>
            <a:r>
              <a:rPr lang="en-US">
                <a:sym typeface="+mn-ea"/>
              </a:rPr>
              <a:t>Performance evaluation helps in identifying the strengths and weaknesses of the prediction models.</a:t>
            </a:r>
            <a:endParaRPr lang="en-US"/>
          </a:p>
          <a:p>
            <a:pPr algn="l"/>
            <a:r>
              <a:rPr lang="en-US" b="1">
                <a:sym typeface="+mn-ea"/>
              </a:rPr>
              <a:t>Error Analysis:</a:t>
            </a:r>
            <a:endParaRPr lang="en-US" b="1"/>
          </a:p>
          <a:p>
            <a:pPr algn="l"/>
            <a:endParaRPr lang="en-US"/>
          </a:p>
          <a:p>
            <a:pPr algn="l"/>
            <a:r>
              <a:rPr lang="en-US">
                <a:sym typeface="+mn-ea"/>
              </a:rPr>
              <a:t>Error analysis investigates the discrepancies between the predicted and actual values.</a:t>
            </a:r>
            <a:endParaRPr lang="en-US"/>
          </a:p>
          <a:p>
            <a:pPr algn="l"/>
            <a:r>
              <a:rPr lang="en-US">
                <a:sym typeface="+mn-ea"/>
              </a:rPr>
              <a:t>It helps in identifying patterns, specific areas of improvement, and potential causes of prediction errors.</a:t>
            </a:r>
            <a:endParaRPr lang="en-US"/>
          </a:p>
          <a:p>
            <a:pPr algn="l"/>
            <a:r>
              <a:rPr lang="en-US">
                <a:sym typeface="+mn-ea"/>
              </a:rPr>
              <a:t>Error analysis guides the refinement and enhancement of the air quality prediction system.</a:t>
            </a:r>
            <a:endParaRPr lang="en-US"/>
          </a:p>
          <a:p>
            <a:pPr algn="l"/>
            <a:r>
              <a:rPr lang="en-US" b="1">
                <a:sym typeface="+mn-ea"/>
              </a:rPr>
              <a:t>AQI Prediction and Classification:</a:t>
            </a:r>
            <a:endParaRPr lang="en-US" b="1"/>
          </a:p>
          <a:p>
            <a:pPr algn="l"/>
            <a:endParaRPr lang="en-US"/>
          </a:p>
          <a:p>
            <a:pPr algn="l"/>
            <a:r>
              <a:rPr lang="en-US">
                <a:sym typeface="+mn-ea"/>
              </a:rPr>
              <a:t>This section represents the final output of the air quality prediction system, which includes the predicted AQI score and the classification of air quality.</a:t>
            </a:r>
            <a:endParaRPr lang="en-US"/>
          </a:p>
          <a:p>
            <a:pPr algn="l"/>
            <a:r>
              <a:rPr lang="en-US">
                <a:sym typeface="+mn-ea"/>
              </a:rPr>
              <a:t>The prediction and classification results provide information about the current air quality status and its potential impacts on health.</a:t>
            </a:r>
            <a:endParaRPr lang="en-US"/>
          </a:p>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69900" y="8632825"/>
            <a:ext cx="10515600" cy="1325563"/>
          </a:xfrm>
        </p:spPr>
        <p:txBody>
          <a:bodyPr/>
          <a:p>
            <a:endParaRPr lang="en-US"/>
          </a:p>
        </p:txBody>
      </p:sp>
      <p:sp>
        <p:nvSpPr>
          <p:cNvPr id="3" name="Content Placeholder 2"/>
          <p:cNvSpPr>
            <a:spLocks noGrp="1"/>
          </p:cNvSpPr>
          <p:nvPr>
            <p:ph idx="1"/>
          </p:nvPr>
        </p:nvSpPr>
        <p:spPr>
          <a:xfrm>
            <a:off x="558800" y="111125"/>
            <a:ext cx="10515600" cy="6637655"/>
          </a:xfrm>
        </p:spPr>
        <p:txBody>
          <a:bodyPr>
            <a:noAutofit/>
          </a:bodyPr>
          <a:p>
            <a:r>
              <a:rPr lang="en-US" sz="1500" b="1">
                <a:sym typeface="+mn-ea"/>
              </a:rPr>
              <a:t>Air Quality Index (AQI) Display:</a:t>
            </a:r>
            <a:endParaRPr lang="en-US" sz="1500" b="1"/>
          </a:p>
          <a:p>
            <a:endParaRPr lang="en-US" sz="1500" b="1"/>
          </a:p>
          <a:p>
            <a:r>
              <a:rPr lang="en-US" sz="1500">
                <a:sym typeface="+mn-ea"/>
              </a:rPr>
              <a:t>This component visually displays the predicted AQI score and the classification of air quality.</a:t>
            </a:r>
            <a:endParaRPr lang="en-US" sz="1500"/>
          </a:p>
          <a:p>
            <a:r>
              <a:rPr lang="en-US" sz="1500">
                <a:sym typeface="+mn-ea"/>
              </a:rPr>
              <a:t>It can use color-coded indicators, textual labels, or graphical representations to convey the air quality information effectively.</a:t>
            </a:r>
            <a:endParaRPr lang="en-US" sz="1500"/>
          </a:p>
          <a:p>
            <a:r>
              <a:rPr lang="en-US" sz="1500" b="1">
                <a:sym typeface="+mn-ea"/>
              </a:rPr>
              <a:t>Audio Controls:</a:t>
            </a:r>
            <a:endParaRPr lang="en-US" sz="1500" b="1"/>
          </a:p>
          <a:p>
            <a:endParaRPr lang="en-US" sz="1500"/>
          </a:p>
          <a:p>
            <a:r>
              <a:rPr lang="en-US" sz="1500">
                <a:sym typeface="+mn-ea"/>
              </a:rPr>
              <a:t>Audio controls enable the user to control the playback of audio associated with the air quality prediction system.</a:t>
            </a:r>
            <a:endParaRPr lang="en-US" sz="1500"/>
          </a:p>
          <a:p>
            <a:r>
              <a:rPr lang="en-US" sz="1500">
                <a:sym typeface="+mn-ea"/>
              </a:rPr>
              <a:t>It includes buttons to play or pause the audio, providing an interactive and engaging user experience.</a:t>
            </a:r>
            <a:endParaRPr lang="en-US" sz="1500"/>
          </a:p>
          <a:p>
            <a:r>
              <a:rPr lang="en-US" sz="1500" b="1">
                <a:sym typeface="+mn-ea"/>
              </a:rPr>
              <a:t>Deployment in Flask Server:</a:t>
            </a:r>
            <a:endParaRPr lang="en-US" sz="1500" b="1"/>
          </a:p>
          <a:p>
            <a:endParaRPr lang="en-US" sz="1500"/>
          </a:p>
          <a:p>
            <a:r>
              <a:rPr lang="en-US" sz="1500">
                <a:sym typeface="+mn-ea"/>
              </a:rPr>
              <a:t>This section represents the deployment of the air quality prediction system using Flask, a Python web framework.</a:t>
            </a:r>
            <a:endParaRPr lang="en-US" sz="1500"/>
          </a:p>
          <a:p>
            <a:r>
              <a:rPr lang="en-US" sz="1500">
                <a:sym typeface="+mn-ea"/>
              </a:rPr>
              <a:t>The system is deployed as a web application accessible through a Flask server.</a:t>
            </a:r>
            <a:endParaRPr lang="en-US" sz="1500"/>
          </a:p>
          <a:p>
            <a:r>
              <a:rPr lang="en-US" sz="1500">
                <a:sym typeface="+mn-ea"/>
              </a:rPr>
              <a:t>Flask allows hosting the prediction system on a local or remote server, making it accessible to users through a web browser.</a:t>
            </a:r>
            <a:endParaRPr lang="en-US" sz="1500"/>
          </a:p>
          <a:p>
            <a:r>
              <a:rPr lang="en-US" sz="1500" b="1">
                <a:sym typeface="+mn-ea"/>
              </a:rPr>
              <a:t>Tools Used:</a:t>
            </a:r>
            <a:endParaRPr lang="en-US" sz="1500" b="1"/>
          </a:p>
          <a:p>
            <a:endParaRPr lang="en-US" sz="1500"/>
          </a:p>
          <a:p>
            <a:r>
              <a:rPr lang="en-US" sz="1500">
                <a:sym typeface="+mn-ea"/>
              </a:rPr>
              <a:t>The air quality prediction system is built using various tools like HTML, JavaScript, and CSS for frontend development.</a:t>
            </a:r>
            <a:endParaRPr lang="en-US" sz="1500"/>
          </a:p>
          <a:p>
            <a:r>
              <a:rPr lang="en-US" sz="1500">
                <a:sym typeface="+mn-ea"/>
              </a:rPr>
              <a:t>Flask is used as the backend framework to handle HTTP requests, data processing, and model inference.</a:t>
            </a:r>
            <a:endParaRPr lang="en-US" sz="1500"/>
          </a:p>
          <a:p>
            <a:r>
              <a:rPr lang="en-US" sz="1500">
                <a:sym typeface="+mn-ea"/>
              </a:rPr>
              <a:t>Machine learning libraries such as scikit-learn or TensorFlow are utilized for implementing the prediction models and evaluation metrics.</a:t>
            </a:r>
            <a:endParaRPr lang="en-US" sz="1500"/>
          </a:p>
          <a:p>
            <a:endParaRPr lang="en-US" sz="7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025900" y="-231775"/>
            <a:ext cx="10515600" cy="1325563"/>
          </a:xfrm>
        </p:spPr>
        <p:txBody>
          <a:bodyPr/>
          <a:p>
            <a:r>
              <a:rPr lang="en-US" b="1"/>
              <a:t>ARCHITECTURE</a:t>
            </a:r>
            <a:endParaRPr lang="en-US" b="1"/>
          </a:p>
        </p:txBody>
      </p:sp>
      <p:pic>
        <p:nvPicPr>
          <p:cNvPr id="4" name="Content Placeholder 3" descr="download"/>
          <p:cNvPicPr>
            <a:picLocks noChangeAspect="1"/>
          </p:cNvPicPr>
          <p:nvPr>
            <p:ph idx="1"/>
          </p:nvPr>
        </p:nvPicPr>
        <p:blipFill>
          <a:blip r:embed="rId1"/>
          <a:stretch>
            <a:fillRect/>
          </a:stretch>
        </p:blipFill>
        <p:spPr>
          <a:xfrm>
            <a:off x="1269365" y="683895"/>
            <a:ext cx="9352915" cy="58737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076700" y="-193675"/>
            <a:ext cx="10515600" cy="1325563"/>
          </a:xfrm>
        </p:spPr>
        <p:txBody>
          <a:bodyPr/>
          <a:p>
            <a:r>
              <a:rPr lang="en-US"/>
              <a:t>DEPLOYMENT</a:t>
            </a:r>
            <a:endParaRPr lang="en-US"/>
          </a:p>
        </p:txBody>
      </p:sp>
      <p:sp>
        <p:nvSpPr>
          <p:cNvPr id="3" name="Content Placeholder 2"/>
          <p:cNvSpPr>
            <a:spLocks noGrp="1"/>
          </p:cNvSpPr>
          <p:nvPr>
            <p:ph idx="1"/>
          </p:nvPr>
        </p:nvSpPr>
        <p:spPr/>
        <p:txBody>
          <a:bodyPr/>
          <a:p>
            <a:endParaRPr lang="en-US"/>
          </a:p>
        </p:txBody>
      </p:sp>
      <p:pic>
        <p:nvPicPr>
          <p:cNvPr id="4" name="X">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444500" y="704850"/>
            <a:ext cx="11302365" cy="5892800"/>
          </a:xfrm>
          <a:prstGeom prst="rect">
            <a:avLst/>
          </a:prstGeom>
        </p:spPr>
      </p:pic>
    </p:spTree>
  </p:cSld>
  <p:clrMapOvr>
    <a:masterClrMapping/>
  </p:clrMapOvr>
  <p:timing>
    <p:tnLst>
      <p:par>
        <p:cTn id="1" dur="indefinite" restart="never" nodeType="tmRoot">
          <p:childTnLst>
            <p:video fullScrn="0">
              <p:cMediaNode vol="22000">
                <p:cTn id="2" fill="hold" display="1">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292600" y="2359025"/>
            <a:ext cx="10515600" cy="1325563"/>
          </a:xfrm>
        </p:spPr>
        <p:txBody>
          <a:bodyPr/>
          <a:p>
            <a:r>
              <a:rPr lang="en-US" sz="5400" b="1"/>
              <a:t>THANK YOU</a:t>
            </a:r>
            <a:endParaRPr lang="en-US" sz="5400" b="1"/>
          </a:p>
        </p:txBody>
      </p:sp>
      <p:sp>
        <p:nvSpPr>
          <p:cNvPr id="3" name="Content Placeholder 2"/>
          <p:cNvSpPr>
            <a:spLocks noGrp="1"/>
          </p:cNvSpPr>
          <p:nvPr>
            <p:ph idx="1"/>
          </p:nvPr>
        </p:nvSpPr>
        <p:spPr>
          <a:xfrm>
            <a:off x="14401800" y="2230755"/>
            <a:ext cx="10515600" cy="4351338"/>
          </a:xfrm>
        </p:spPr>
        <p:txBody>
          <a:bodyPr/>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6315</Words>
  <Application>WPS Presentation</Application>
  <PresentationFormat>Widescreen</PresentationFormat>
  <Paragraphs>106</Paragraphs>
  <Slides>9</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9</vt:i4>
      </vt:variant>
    </vt:vector>
  </HeadingPairs>
  <TitlesOfParts>
    <vt:vector size="17" baseType="lpstr">
      <vt:lpstr>Arial</vt:lpstr>
      <vt:lpstr>SimSun</vt:lpstr>
      <vt:lpstr>Wingdings</vt:lpstr>
      <vt:lpstr>Calibri Light</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LOW LEVEL DOCUMENT</dc:title>
  <dc:creator/>
  <cp:lastModifiedBy>mrsha</cp:lastModifiedBy>
  <cp:revision>1</cp:revision>
  <dcterms:created xsi:type="dcterms:W3CDTF">2023-07-07T12:10:09Z</dcterms:created>
  <dcterms:modified xsi:type="dcterms:W3CDTF">2023-07-07T12:10:09Z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FFF4DFC7B1F54033B8B5C28B603E904A</vt:lpwstr>
  </property>
  <property fmtid="{D5CDD505-2E9C-101B-9397-08002B2CF9AE}" pid="3" name="KSOProductBuildVer">
    <vt:lpwstr>1033-11.2.0.11417</vt:lpwstr>
  </property>
</Properties>
</file>

<file path=docProps/thumbnail.jpeg>
</file>